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3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4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0F380-012F-46B8-80BB-723525ED79F6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2CA01-6091-495B-B7A2-59C65E14B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75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0216A-BBEA-4C9C-B9CF-F827F390CD73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E5C17-3128-4334-83CA-7BC69744A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0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93092-B10C-4028-91B0-35D1F0F97490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ABA20-8241-40D7-9F3E-7FCFB27F1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8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C3410-854D-40B8-86D1-DE23046C94A3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B55F5-4B7C-4163-9BD7-DC3E1318A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6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FB2C5-9E05-454D-A23F-D7691B56F7FE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FD954-CE07-4F03-A89E-588615C5A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6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382B5-9D42-44E2-8B78-207BF88C23C8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98F2B-A64C-4584-AC82-A1307370E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3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4F972-086E-41E3-B30A-7EE6283382FE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C967C-8FBD-4C18-B8CC-3926E921C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44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206BB-FFB6-4181-8995-B148153AEB7A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73DF0-4A37-4406-A13A-7099C562A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15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F057B-109C-4413-B7A5-FDBD6F01CB67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9346B-8E2F-48E1-97EA-1691834CF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2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DE394-A900-46A1-A224-3B7EA43E372C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622CE-E82B-47E6-941B-06C927E20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4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4A821-98F3-4C5B-A85F-2766D6F7BD9A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52980-1C28-4505-AD2A-C5F7DEAE7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7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8368E8-82F0-4020-A020-7668B2255107}" type="datetimeFigureOut">
              <a:rPr lang="en-US"/>
              <a:pPr>
                <a:defRPr/>
              </a:pPr>
              <a:t>22-Dec-19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AACDFB-983F-4164-8A07-D4AEE9746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0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4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7772400" cy="2057400"/>
          </a:xfrm>
          <a:ln w="76200">
            <a:solidFill>
              <a:srgbClr val="92D050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3600" dirty="0" smtClean="0">
                <a:solidFill>
                  <a:schemeClr val="tx2"/>
                </a:solidFill>
              </a:rPr>
              <a:t>B.Sc. I     Paper-II (Organic Chemistry)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400" dirty="0" smtClean="0"/>
              <a:t>Lecture-1</a:t>
            </a:r>
            <a:br>
              <a:rPr lang="en-US" sz="24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Aromatic Hydrocarbons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086600" cy="25146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err="1" smtClean="0">
                <a:solidFill>
                  <a:schemeClr val="accent2"/>
                </a:solidFill>
              </a:rPr>
              <a:t>Dr</a:t>
            </a:r>
            <a:r>
              <a:rPr lang="en-US" sz="2600" dirty="0" smtClean="0">
                <a:solidFill>
                  <a:schemeClr val="accent2"/>
                </a:solidFill>
              </a:rPr>
              <a:t> </a:t>
            </a:r>
            <a:r>
              <a:rPr lang="en-US" sz="2600" dirty="0" smtClean="0">
                <a:solidFill>
                  <a:schemeClr val="accent2"/>
                </a:solidFill>
              </a:rPr>
              <a:t> </a:t>
            </a:r>
            <a:r>
              <a:rPr lang="en-US" sz="2600" dirty="0" err="1" smtClean="0">
                <a:solidFill>
                  <a:schemeClr val="accent2"/>
                </a:solidFill>
              </a:rPr>
              <a:t>Amit</a:t>
            </a:r>
            <a:r>
              <a:rPr lang="en-US" sz="2600" dirty="0" smtClean="0">
                <a:solidFill>
                  <a:schemeClr val="accent2"/>
                </a:solidFill>
              </a:rPr>
              <a:t> Kumar </a:t>
            </a:r>
            <a:r>
              <a:rPr lang="en-US" sz="2600" dirty="0" err="1" smtClean="0">
                <a:solidFill>
                  <a:schemeClr val="accent2"/>
                </a:solidFill>
              </a:rPr>
              <a:t>Yadav</a:t>
            </a:r>
            <a:endParaRPr lang="en-US" sz="2600" dirty="0" smtClean="0">
              <a:solidFill>
                <a:schemeClr val="accent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solidFill>
                  <a:schemeClr val="accent2"/>
                </a:solidFill>
              </a:rPr>
              <a:t>Assistant Professor-Chemistry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err="1" smtClean="0">
                <a:solidFill>
                  <a:schemeClr val="accent2"/>
                </a:solidFill>
              </a:rPr>
              <a:t>Mahamaya</a:t>
            </a:r>
            <a:r>
              <a:rPr lang="en-US" sz="2600" dirty="0" smtClean="0">
                <a:solidFill>
                  <a:schemeClr val="accent2"/>
                </a:solidFill>
              </a:rPr>
              <a:t> Government Degree </a:t>
            </a:r>
            <a:r>
              <a:rPr lang="en-US" sz="2600" dirty="0" smtClean="0">
                <a:solidFill>
                  <a:schemeClr val="accent2"/>
                </a:solidFill>
              </a:rPr>
              <a:t>College, </a:t>
            </a:r>
            <a:r>
              <a:rPr lang="en-US" sz="2600" dirty="0" err="1" smtClean="0">
                <a:solidFill>
                  <a:schemeClr val="accent2"/>
                </a:solidFill>
              </a:rPr>
              <a:t>Mahona</a:t>
            </a:r>
            <a:r>
              <a:rPr lang="en-US" sz="2600" dirty="0" smtClean="0">
                <a:solidFill>
                  <a:schemeClr val="accent2"/>
                </a:solidFill>
              </a:rPr>
              <a:t>, </a:t>
            </a:r>
            <a:r>
              <a:rPr lang="en-US" sz="2600" dirty="0" err="1" smtClean="0">
                <a:solidFill>
                  <a:schemeClr val="accent2"/>
                </a:solidFill>
              </a:rPr>
              <a:t>Lucknow</a:t>
            </a:r>
            <a:r>
              <a:rPr lang="en-US" sz="2600" dirty="0" smtClean="0">
                <a:solidFill>
                  <a:schemeClr val="accent2"/>
                </a:solidFill>
              </a:rPr>
              <a:t> (U.P</a:t>
            </a:r>
            <a:r>
              <a:rPr lang="en-US" sz="2600" dirty="0" smtClean="0">
                <a:solidFill>
                  <a:schemeClr val="accent2"/>
                </a:solidFill>
              </a:rPr>
              <a:t>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solidFill>
                  <a:schemeClr val="accent2"/>
                </a:solidFill>
              </a:rPr>
              <a:t/>
            </a:r>
            <a:br>
              <a:rPr lang="en-US" sz="2600" dirty="0" smtClean="0">
                <a:solidFill>
                  <a:schemeClr val="accent2"/>
                </a:solidFill>
              </a:rPr>
            </a:br>
            <a:r>
              <a:rPr lang="en-US" sz="2600" dirty="0" smtClean="0">
                <a:solidFill>
                  <a:schemeClr val="accent5"/>
                </a:solidFill>
              </a:rPr>
              <a:t/>
            </a:r>
            <a:br>
              <a:rPr lang="en-US" sz="2600" dirty="0" smtClean="0">
                <a:solidFill>
                  <a:schemeClr val="accent5"/>
                </a:solidFill>
              </a:rPr>
            </a:br>
            <a:endParaRPr lang="en-US" sz="2600" dirty="0" smtClean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en-US" sz="3200" smtClean="0"/>
              <a:t>General Physical Properties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n-US" sz="2000" smtClean="0"/>
              <a:t>Alkylbenzenes are all colourless liquids with a characteristic odour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000" smtClean="0"/>
              <a:t>Lighter than water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000" smtClean="0"/>
              <a:t>Non-polar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000" smtClean="0"/>
              <a:t>Miscible with non-polar solvents like petroleum ether, CCl</a:t>
            </a:r>
            <a:r>
              <a:rPr lang="en-US" sz="2000" baseline="-25000" smtClean="0"/>
              <a:t>4</a:t>
            </a:r>
            <a:r>
              <a:rPr lang="en-US" sz="2000" smtClean="0"/>
              <a:t> etc.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000" smtClean="0"/>
              <a:t>M.P. and B.P. show the usual regular gradation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000" smtClean="0"/>
              <a:t>Inflammable and burns with sooty flame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en-US" sz="3200" smtClean="0"/>
              <a:t>General Chemical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dirty="0" smtClean="0"/>
              <a:t>A. </a:t>
            </a:r>
            <a:r>
              <a:rPr lang="en-US" sz="2800" dirty="0" smtClean="0"/>
              <a:t>Electrophilic aromatic substitution reactions</a:t>
            </a:r>
          </a:p>
          <a:p>
            <a:pPr marL="514350" indent="-514350" eaLnBrk="1" hangingPunct="1">
              <a:buFont typeface="Arial" charset="0"/>
              <a:buAutoNum type="arabicPeriod"/>
              <a:defRPr/>
            </a:pPr>
            <a:r>
              <a:rPr lang="en-US" sz="2800" dirty="0" smtClean="0"/>
              <a:t>Halogenation: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</p:txBody>
      </p:sp>
      <p:graphicFrame>
        <p:nvGraphicFramePr>
          <p:cNvPr id="12292" name="Object 3"/>
          <p:cNvGraphicFramePr>
            <a:graphicFrameLocks noChangeAspect="1"/>
          </p:cNvGraphicFramePr>
          <p:nvPr/>
        </p:nvGraphicFramePr>
        <p:xfrm>
          <a:off x="1371600" y="1981200"/>
          <a:ext cx="6340475" cy="449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CS ChemDraw Drawing" r:id="rId3" imgW="6340919" imgH="4493909" progId="ChemDraw.Document.6.0">
                  <p:embed/>
                </p:oleObj>
              </mc:Choice>
              <mc:Fallback>
                <p:oleObj name="CS ChemDraw Drawing" r:id="rId3" imgW="6340919" imgH="4493909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6340475" cy="449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800" smtClean="0"/>
              <a:t>2. Nitration:</a:t>
            </a:r>
          </a:p>
          <a:p>
            <a:pPr marL="0" indent="0" eaLnBrk="1" hangingPunct="1">
              <a:buFont typeface="Arial" charset="0"/>
              <a:buNone/>
            </a:pPr>
            <a:endParaRPr lang="en-US" sz="2800" smtClean="0"/>
          </a:p>
          <a:p>
            <a:pPr marL="0" indent="0" eaLnBrk="1" hangingPunct="1">
              <a:buFont typeface="Arial" charset="0"/>
              <a:buNone/>
            </a:pPr>
            <a:endParaRPr lang="en-US" sz="2800" smtClean="0"/>
          </a:p>
          <a:p>
            <a:pPr marL="0" indent="0" eaLnBrk="1" hangingPunct="1">
              <a:buFont typeface="Arial" charset="0"/>
              <a:buNone/>
            </a:pPr>
            <a:endParaRPr lang="en-US" sz="2800" smtClean="0"/>
          </a:p>
          <a:p>
            <a:pPr marL="0" indent="0" eaLnBrk="1" hangingPunct="1">
              <a:buFont typeface="Arial" charset="0"/>
              <a:buNone/>
            </a:pPr>
            <a:r>
              <a:rPr lang="en-US" sz="2800" smtClean="0"/>
              <a:t>3. Sulphonation:</a:t>
            </a:r>
          </a:p>
        </p:txBody>
      </p:sp>
      <p:graphicFrame>
        <p:nvGraphicFramePr>
          <p:cNvPr id="13316" name="Object 3"/>
          <p:cNvGraphicFramePr>
            <a:graphicFrameLocks noChangeAspect="1"/>
          </p:cNvGraphicFramePr>
          <p:nvPr/>
        </p:nvGraphicFramePr>
        <p:xfrm>
          <a:off x="1600200" y="1905000"/>
          <a:ext cx="50053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CS ChemDraw Drawing" r:id="rId3" imgW="3344708" imgH="712821" progId="ChemDraw.Document.6.0">
                  <p:embed/>
                </p:oleObj>
              </mc:Choice>
              <mc:Fallback>
                <p:oleObj name="CS ChemDraw Drawing" r:id="rId3" imgW="3344708" imgH="712821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905000"/>
                        <a:ext cx="50053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4"/>
          <p:cNvGraphicFramePr>
            <a:graphicFrameLocks noChangeAspect="1"/>
          </p:cNvGraphicFramePr>
          <p:nvPr/>
        </p:nvGraphicFramePr>
        <p:xfrm>
          <a:off x="1600200" y="4191000"/>
          <a:ext cx="536416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CS ChemDraw Drawing" r:id="rId5" imgW="3344708" imgH="712821" progId="ChemDraw.Document.6.0">
                  <p:embed/>
                </p:oleObj>
              </mc:Choice>
              <mc:Fallback>
                <p:oleObj name="CS ChemDraw Drawing" r:id="rId5" imgW="3344708" imgH="712821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536416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4. Friedel-Crafts Alkylation: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r>
              <a:rPr lang="en-US" smtClean="0"/>
              <a:t>5. Friedel-Crafts Acylation: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</p:txBody>
      </p:sp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1676400" y="2362200"/>
          <a:ext cx="52990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CS ChemDraw Drawing" r:id="rId3" imgW="4121813" imgH="711200" progId="ChemDraw.Document.6.0">
                  <p:embed/>
                </p:oleObj>
              </mc:Choice>
              <mc:Fallback>
                <p:oleObj name="CS ChemDraw Drawing" r:id="rId3" imgW="4121813" imgH="711200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200"/>
                        <a:ext cx="529907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6"/>
          <p:cNvGraphicFramePr>
            <a:graphicFrameLocks noChangeAspect="1"/>
          </p:cNvGraphicFramePr>
          <p:nvPr/>
        </p:nvGraphicFramePr>
        <p:xfrm>
          <a:off x="1600200" y="4724400"/>
          <a:ext cx="6184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CS ChemDraw Drawing" r:id="rId5" imgW="4810715" imgH="711200" progId="ChemDraw.Document.6.0">
                  <p:embed/>
                </p:oleObj>
              </mc:Choice>
              <mc:Fallback>
                <p:oleObj name="CS ChemDraw Drawing" r:id="rId5" imgW="4810715" imgH="711200" progId="ChemDraw.Document.6.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724400"/>
                        <a:ext cx="6184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pPr marL="514350" indent="-514350" eaLnBrk="1" hangingPunct="1">
              <a:buFont typeface="Arial" charset="0"/>
              <a:buAutoNum type="alphaUcPeriod" startAt="2"/>
            </a:pPr>
            <a:r>
              <a:rPr lang="en-US" sz="2800" dirty="0" smtClean="0"/>
              <a:t>Free radical substitution and addition reactions:</a:t>
            </a:r>
          </a:p>
          <a:p>
            <a:pPr marL="514350" indent="-514350" eaLnBrk="1" hangingPunct="1">
              <a:buFont typeface="Arial" charset="0"/>
              <a:buAutoNum type="alphaUcPeriod" startAt="2"/>
            </a:pPr>
            <a:endParaRPr lang="en-US" sz="2800" dirty="0"/>
          </a:p>
          <a:p>
            <a:pPr marL="0" indent="0" eaLnBrk="1" hangingPunct="1">
              <a:buFont typeface="Arial" charset="0"/>
              <a:buNone/>
            </a:pPr>
            <a:r>
              <a:rPr lang="en-US" sz="2800" dirty="0" smtClean="0"/>
              <a:t>1. Reactions of the side chain:</a:t>
            </a:r>
          </a:p>
        </p:txBody>
      </p:sp>
      <p:graphicFrame>
        <p:nvGraphicFramePr>
          <p:cNvPr id="1536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942878"/>
              </p:ext>
            </p:extLst>
          </p:nvPr>
        </p:nvGraphicFramePr>
        <p:xfrm>
          <a:off x="533400" y="2057400"/>
          <a:ext cx="8142288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CS ChemDraw Drawing" r:id="rId3" imgW="6356294" imgH="1130570" progId="ChemDraw.Document.6.0">
                  <p:embed/>
                </p:oleObj>
              </mc:Choice>
              <mc:Fallback>
                <p:oleObj name="CS ChemDraw Drawing" r:id="rId3" imgW="6356294" imgH="113057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57400"/>
                        <a:ext cx="8142288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242329"/>
              </p:ext>
            </p:extLst>
          </p:nvPr>
        </p:nvGraphicFramePr>
        <p:xfrm>
          <a:off x="1676400" y="3581400"/>
          <a:ext cx="5292725" cy="28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CS ChemDraw Drawing" r:id="rId5" imgW="5292461" imgH="2829668" progId="ChemDraw.Document.6.0">
                  <p:embed/>
                </p:oleObj>
              </mc:Choice>
              <mc:Fallback>
                <p:oleObj name="CS ChemDraw Drawing" r:id="rId5" imgW="5292461" imgH="282966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76400" y="3581400"/>
                        <a:ext cx="5292725" cy="282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dirty="0" smtClean="0"/>
              <a:t>Mechanism: </a:t>
            </a:r>
            <a:br>
              <a:rPr lang="en-US" sz="2400" dirty="0" smtClean="0"/>
            </a:br>
            <a:r>
              <a:rPr lang="en-US" sz="2400" dirty="0" smtClean="0"/>
              <a:t>Free radical substitution reaction, similar to that of halogenation of alkanes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000" dirty="0" smtClean="0"/>
              <a:t>Step 2 and 3 are repeated, step-2 is the </a:t>
            </a:r>
            <a:r>
              <a:rPr lang="en-US" sz="2000" dirty="0" smtClean="0">
                <a:solidFill>
                  <a:srgbClr val="92D050"/>
                </a:solidFill>
              </a:rPr>
              <a:t>chain initiating step </a:t>
            </a:r>
            <a:r>
              <a:rPr lang="en-US" sz="2000" dirty="0" smtClean="0"/>
              <a:t>and step-3 is the </a:t>
            </a:r>
            <a:r>
              <a:rPr lang="en-US" sz="2000" dirty="0" smtClean="0">
                <a:solidFill>
                  <a:srgbClr val="92D050"/>
                </a:solidFill>
              </a:rPr>
              <a:t>chain propagating step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888263"/>
              </p:ext>
            </p:extLst>
          </p:nvPr>
        </p:nvGraphicFramePr>
        <p:xfrm>
          <a:off x="1219200" y="1752600"/>
          <a:ext cx="6843119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CS ChemDraw Drawing" r:id="rId3" imgW="5292461" imgH="2829668" progId="ChemDraw.Document.6.0">
                  <p:embed/>
                </p:oleObj>
              </mc:Choice>
              <mc:Fallback>
                <p:oleObj name="CS ChemDraw Drawing" r:id="rId3" imgW="5292461" imgH="282966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9200" y="1752600"/>
                        <a:ext cx="6843119" cy="365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400" dirty="0" smtClean="0"/>
              <a:t>2. Birch Reduction:</a:t>
            </a:r>
          </a:p>
          <a:p>
            <a:pPr marL="0" indent="0" eaLnBrk="1" hangingPunct="1">
              <a:buNone/>
            </a:pPr>
            <a:endParaRPr lang="en-US" sz="2400" dirty="0" smtClean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348493"/>
              </p:ext>
            </p:extLst>
          </p:nvPr>
        </p:nvGraphicFramePr>
        <p:xfrm>
          <a:off x="1665289" y="688418"/>
          <a:ext cx="5268912" cy="611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CS ChemDraw Drawing" r:id="rId3" imgW="5812239" imgH="6740187" progId="ChemDraw.Document.6.0">
                  <p:embed/>
                </p:oleObj>
              </mc:Choice>
              <mc:Fallback>
                <p:oleObj name="CS ChemDraw Drawing" r:id="rId3" imgW="5812239" imgH="674018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65289" y="688418"/>
                        <a:ext cx="5268912" cy="61108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dirty="0" smtClean="0"/>
              <a:t>3.  Addition of hydrogen: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786201"/>
              </p:ext>
            </p:extLst>
          </p:nvPr>
        </p:nvGraphicFramePr>
        <p:xfrm>
          <a:off x="1524000" y="1524000"/>
          <a:ext cx="533710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CS ChemDraw Drawing" r:id="rId3" imgW="2933363" imgH="545289" progId="ChemDraw.Document.6.0">
                  <p:embed/>
                </p:oleObj>
              </mc:Choice>
              <mc:Fallback>
                <p:oleObj name="CS ChemDraw Drawing" r:id="rId3" imgW="2933363" imgH="54528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0" y="1524000"/>
                        <a:ext cx="5337105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800" dirty="0" smtClean="0"/>
              <a:t>C.  Oxidation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541784"/>
              </p:ext>
            </p:extLst>
          </p:nvPr>
        </p:nvGraphicFramePr>
        <p:xfrm>
          <a:off x="1676400" y="2057400"/>
          <a:ext cx="480191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CS ChemDraw Drawing" r:id="rId3" imgW="3482003" imgH="1104630" progId="ChemDraw.Document.6.0">
                  <p:embed/>
                </p:oleObj>
              </mc:Choice>
              <mc:Fallback>
                <p:oleObj name="CS ChemDraw Drawing" r:id="rId3" imgW="3482003" imgH="110463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6400" y="2057400"/>
                        <a:ext cx="4801913" cy="15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44562"/>
          </a:xfrm>
          <a:solidFill>
            <a:schemeClr val="accent3"/>
          </a:solidFill>
        </p:spPr>
        <p:txBody>
          <a:bodyPr/>
          <a:lstStyle/>
          <a:p>
            <a:pPr eaLnBrk="1" hangingPunct="1"/>
            <a:r>
              <a:rPr lang="en-US" sz="2800" dirty="0" smtClean="0"/>
              <a:t>Structure of Benzene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000" dirty="0" smtClean="0"/>
              <a:t>Molecular formula of Benzene-    C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6</a:t>
            </a:r>
            <a:endParaRPr lang="en-US" sz="2000" dirty="0" smtClean="0"/>
          </a:p>
          <a:p>
            <a:pPr marL="0" indent="0" eaLnBrk="1" hangingPunct="1">
              <a:buNone/>
            </a:pPr>
            <a:r>
              <a:rPr lang="en-US" sz="2000" dirty="0" smtClean="0"/>
              <a:t>It shows high degree of unsaturation</a:t>
            </a:r>
          </a:p>
          <a:p>
            <a:pPr marL="0" indent="0" eaLnBrk="1" hangingPunct="1">
              <a:buNone/>
            </a:pPr>
            <a:r>
              <a:rPr lang="en-US" sz="2000" dirty="0" smtClean="0"/>
              <a:t>It should contain four double bonds or four double bond equivalents</a:t>
            </a:r>
          </a:p>
          <a:p>
            <a:pPr marL="0" indent="0" eaLnBrk="1" hangingPunct="1">
              <a:buNone/>
            </a:pP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/>
          </a:p>
          <a:p>
            <a:pPr marL="0" indent="0" eaLnBrk="1" hangingPunct="1">
              <a:buNone/>
            </a:pP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/>
          </a:p>
          <a:p>
            <a:pPr marL="0" indent="0" eaLnBrk="1" hangingPunct="1">
              <a:buNone/>
            </a:pPr>
            <a:r>
              <a:rPr lang="en-US" sz="2000" dirty="0" smtClean="0"/>
              <a:t>All these structures do not explain the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of benzene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2000" dirty="0" smtClean="0"/>
              <a:t>Benzene is </a:t>
            </a:r>
            <a:r>
              <a:rPr lang="en-US" sz="2000" b="1" dirty="0" smtClean="0"/>
              <a:t>stable to </a:t>
            </a:r>
            <a:r>
              <a:rPr lang="en-US" sz="2000" b="1" dirty="0" err="1" smtClean="0"/>
              <a:t>oxidising</a:t>
            </a:r>
            <a:r>
              <a:rPr lang="en-US" sz="2000" b="1" dirty="0" smtClean="0"/>
              <a:t> agents</a:t>
            </a:r>
            <a:r>
              <a:rPr lang="en-US" sz="2000" dirty="0" smtClean="0"/>
              <a:t>, like KMnO</a:t>
            </a:r>
            <a:r>
              <a:rPr lang="en-US" sz="2000" baseline="-25000" dirty="0" smtClean="0"/>
              <a:t>4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2000" dirty="0" smtClean="0"/>
              <a:t>Benzene adds </a:t>
            </a:r>
            <a:r>
              <a:rPr lang="en-US" sz="2000" b="1" dirty="0" smtClean="0"/>
              <a:t>three and only three molecules of hydrogen and halogens </a:t>
            </a:r>
            <a:r>
              <a:rPr lang="en-US" sz="2000" dirty="0" smtClean="0"/>
              <a:t>unlike the addition to aliphatic unsaturated hydrocarbons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2000" dirty="0" smtClean="0"/>
              <a:t>Benzene undergoes s</a:t>
            </a:r>
            <a:r>
              <a:rPr lang="en-US" sz="2000" b="1" dirty="0" smtClean="0"/>
              <a:t>ubstitution</a:t>
            </a:r>
            <a:r>
              <a:rPr lang="en-US" sz="2000" dirty="0" smtClean="0"/>
              <a:t> by </a:t>
            </a:r>
            <a:r>
              <a:rPr lang="en-US" sz="2000" b="1" dirty="0" smtClean="0"/>
              <a:t>halogens</a:t>
            </a:r>
            <a:r>
              <a:rPr lang="en-US" sz="2000" dirty="0" smtClean="0"/>
              <a:t> under conditions which are quite different from alkanes</a:t>
            </a:r>
          </a:p>
          <a:p>
            <a:pPr eaLnBrk="1" hangingPunct="1">
              <a:buFont typeface="Wingdings" pitchFamily="2" charset="2"/>
              <a:buChar char="ü"/>
            </a:pPr>
            <a:endParaRPr lang="en-US" sz="2000" dirty="0" smtClean="0"/>
          </a:p>
          <a:p>
            <a:pPr marL="0" indent="0" eaLnBrk="1" hangingPunct="1">
              <a:buNone/>
            </a:pPr>
            <a:endParaRPr lang="en-US" sz="2000" baseline="-25000" dirty="0" smtClean="0"/>
          </a:p>
          <a:p>
            <a:pPr marL="0" indent="0" eaLnBrk="1" hangingPunct="1">
              <a:buNone/>
            </a:pPr>
            <a:endParaRPr lang="en-US" sz="2000" baseline="-25000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692281"/>
              </p:ext>
            </p:extLst>
          </p:nvPr>
        </p:nvGraphicFramePr>
        <p:xfrm>
          <a:off x="685800" y="3048000"/>
          <a:ext cx="773110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CS ChemDraw Drawing" r:id="rId3" imgW="6019395" imgH="475304" progId="ChemDraw.Document.6.0">
                  <p:embed/>
                </p:oleObj>
              </mc:Choice>
              <mc:Fallback>
                <p:oleObj name="CS ChemDraw Drawing" r:id="rId3" imgW="6019395" imgH="47530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3048000"/>
                        <a:ext cx="7731106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en-US" sz="3200" smtClean="0"/>
              <a:t>Introduction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en-US" sz="2000" smtClean="0"/>
              <a:t>Benzene and its alkyl substituted homologues are known as aromatic hydrocarbons or arenes.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en-US" sz="2000" b="1" smtClean="0"/>
              <a:t>General Formula: C</a:t>
            </a:r>
            <a:r>
              <a:rPr lang="en-US" sz="2000" b="1" baseline="-25000" smtClean="0"/>
              <a:t>n</a:t>
            </a:r>
            <a:r>
              <a:rPr lang="en-US" sz="2000" b="1" smtClean="0"/>
              <a:t>H</a:t>
            </a:r>
            <a:r>
              <a:rPr lang="en-US" sz="2000" b="1" baseline="-25000" smtClean="0"/>
              <a:t>2n-6</a:t>
            </a:r>
          </a:p>
          <a:p>
            <a:pPr marL="0" indent="0" algn="just" eaLnBrk="1" hangingPunct="1">
              <a:buFont typeface="Arial" charset="0"/>
              <a:buNone/>
            </a:pPr>
            <a:endParaRPr lang="en-US" sz="2000" b="1" baseline="-25000" smtClean="0"/>
          </a:p>
        </p:txBody>
      </p:sp>
      <p:graphicFrame>
        <p:nvGraphicFramePr>
          <p:cNvPr id="3076" name="Object 3"/>
          <p:cNvGraphicFramePr>
            <a:graphicFrameLocks noChangeAspect="1"/>
          </p:cNvGraphicFramePr>
          <p:nvPr/>
        </p:nvGraphicFramePr>
        <p:xfrm>
          <a:off x="2286000" y="2895600"/>
          <a:ext cx="4560888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CS ChemDraw Drawing" r:id="rId3" imgW="3568588" imgH="2802106" progId="ChemDraw.Document.6.0">
                  <p:embed/>
                </p:oleObj>
              </mc:Choice>
              <mc:Fallback>
                <p:oleObj name="CS ChemDraw Drawing" r:id="rId3" imgW="3568588" imgH="2802106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4560888" cy="358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914400"/>
          </a:xfrm>
          <a:solidFill>
            <a:schemeClr val="accent4"/>
          </a:solidFill>
        </p:spPr>
        <p:txBody>
          <a:bodyPr/>
          <a:lstStyle/>
          <a:p>
            <a:pPr eaLnBrk="1" hangingPunct="1"/>
            <a:r>
              <a:rPr lang="en-US" sz="2000" dirty="0">
                <a:solidFill>
                  <a:schemeClr val="bg2"/>
                </a:solidFill>
              </a:rPr>
              <a:t>Hence benzene contains three double bonds but these double bonds are remarkably different from aliphatic double bonds</a:t>
            </a:r>
            <a:br>
              <a:rPr lang="en-US" sz="2000" dirty="0">
                <a:solidFill>
                  <a:schemeClr val="bg2"/>
                </a:solidFill>
              </a:rPr>
            </a:b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n-US" sz="2000" dirty="0" smtClean="0"/>
              <a:t>Benzene gives only </a:t>
            </a:r>
            <a:r>
              <a:rPr lang="en-US" sz="2000" b="1" dirty="0" smtClean="0"/>
              <a:t>one</a:t>
            </a:r>
            <a:r>
              <a:rPr lang="en-US" sz="2000" dirty="0" smtClean="0"/>
              <a:t> mono substitution and </a:t>
            </a:r>
            <a:r>
              <a:rPr lang="en-US" sz="2000" b="1" dirty="0" smtClean="0"/>
              <a:t>three</a:t>
            </a:r>
            <a:r>
              <a:rPr lang="en-US" sz="2000" dirty="0" smtClean="0"/>
              <a:t> </a:t>
            </a:r>
            <a:r>
              <a:rPr lang="en-US" sz="2000" dirty="0" err="1" smtClean="0"/>
              <a:t>disubstitution</a:t>
            </a:r>
            <a:r>
              <a:rPr lang="en-US" sz="2000" dirty="0" smtClean="0"/>
              <a:t> products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2000" dirty="0" smtClean="0"/>
              <a:t>Structures II and III would not give only </a:t>
            </a:r>
            <a:r>
              <a:rPr lang="en-US" sz="2000" b="1" dirty="0" smtClean="0"/>
              <a:t>one</a:t>
            </a:r>
            <a:r>
              <a:rPr lang="en-US" sz="2000" dirty="0" smtClean="0"/>
              <a:t> mono substitution product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2000" dirty="0" smtClean="0"/>
              <a:t>Structure I would not give </a:t>
            </a:r>
            <a:r>
              <a:rPr lang="en-US" sz="2000" b="1" dirty="0" smtClean="0"/>
              <a:t>three</a:t>
            </a:r>
            <a:r>
              <a:rPr lang="en-US" sz="2000" dirty="0" smtClean="0"/>
              <a:t> isomeric </a:t>
            </a:r>
            <a:r>
              <a:rPr lang="en-US" sz="2000" dirty="0" err="1"/>
              <a:t>disubstitution</a:t>
            </a:r>
            <a:r>
              <a:rPr lang="en-US" sz="2000" dirty="0"/>
              <a:t> </a:t>
            </a:r>
            <a:r>
              <a:rPr lang="en-US" sz="2000" dirty="0" smtClean="0"/>
              <a:t>products</a:t>
            </a:r>
          </a:p>
          <a:p>
            <a:pPr marL="0" indent="0" algn="just" eaLnBrk="1" hangingPunct="1">
              <a:buNone/>
            </a:pPr>
            <a:endParaRPr lang="en-US" sz="2000" dirty="0" smtClean="0"/>
          </a:p>
          <a:p>
            <a:pPr marL="0" indent="0" algn="just" eaLnBrk="1" hangingPunct="1">
              <a:buNone/>
            </a:pPr>
            <a:endParaRPr lang="en-US" sz="2000" dirty="0"/>
          </a:p>
          <a:p>
            <a:pPr marL="0" indent="0" algn="just" eaLnBrk="1" hangingPunct="1">
              <a:buNone/>
            </a:pPr>
            <a:endParaRPr lang="en-US" sz="2000" dirty="0" smtClean="0"/>
          </a:p>
          <a:p>
            <a:pPr marL="0" indent="0" algn="just" eaLnBrk="1" hangingPunct="1">
              <a:buNone/>
            </a:pPr>
            <a:endParaRPr lang="en-US" sz="2000" dirty="0"/>
          </a:p>
          <a:p>
            <a:pPr marL="0" indent="0" algn="ctr" eaLnBrk="1" hangingPunct="1">
              <a:buNone/>
            </a:pPr>
            <a:r>
              <a:rPr lang="en-US" sz="2000" dirty="0" smtClean="0"/>
              <a:t>Various ring structures were proposed for benzene (IV to X)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120696"/>
              </p:ext>
            </p:extLst>
          </p:nvPr>
        </p:nvGraphicFramePr>
        <p:xfrm>
          <a:off x="762000" y="4343400"/>
          <a:ext cx="7239000" cy="2239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CS ChemDraw Drawing" r:id="rId3" imgW="5967606" imgH="1846634" progId="ChemDraw.Document.6.0">
                  <p:embed/>
                </p:oleObj>
              </mc:Choice>
              <mc:Fallback>
                <p:oleObj name="CS ChemDraw Drawing" r:id="rId3" imgW="5967606" imgH="184663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4343400"/>
                        <a:ext cx="7239000" cy="2239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600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chemeClr val="accent6"/>
                </a:solidFill>
              </a:rPr>
              <a:t>THANK YOU</a:t>
            </a:r>
            <a:endParaRPr lang="en-US" sz="66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5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en-US" sz="3200" smtClean="0"/>
              <a:t>Nomenclature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The root word for benzene derivative is Benzene in both IUPAC and common name</a:t>
            </a:r>
          </a:p>
          <a:p>
            <a:pPr eaLnBrk="1" hangingPunct="1">
              <a:defRPr/>
            </a:pPr>
            <a:r>
              <a:rPr lang="en-US" sz="2000" dirty="0" smtClean="0"/>
              <a:t>When only one substituent is attached to benzene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sz="2000" dirty="0"/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000" dirty="0" smtClean="0"/>
              <a:t>Special name to </a:t>
            </a:r>
            <a:r>
              <a:rPr lang="en-US" sz="2000" dirty="0" err="1" smtClean="0"/>
              <a:t>monosubstituted</a:t>
            </a:r>
            <a:r>
              <a:rPr lang="en-US" sz="2000" dirty="0" smtClean="0"/>
              <a:t> benzene</a:t>
            </a:r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sz="2000" dirty="0"/>
          </a:p>
        </p:txBody>
      </p:sp>
      <p:graphicFrame>
        <p:nvGraphicFramePr>
          <p:cNvPr id="4100" name="Object 1"/>
          <p:cNvGraphicFramePr>
            <a:graphicFrameLocks noChangeAspect="1"/>
          </p:cNvGraphicFramePr>
          <p:nvPr/>
        </p:nvGraphicFramePr>
        <p:xfrm>
          <a:off x="2438400" y="2743200"/>
          <a:ext cx="146685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CS ChemDraw Drawing" r:id="rId3" imgW="1467086" imgH="1034374" progId="ChemDraw.Document.6.0">
                  <p:embed/>
                </p:oleObj>
              </mc:Choice>
              <mc:Fallback>
                <p:oleObj name="CS ChemDraw Drawing" r:id="rId3" imgW="1467086" imgH="1034374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43200"/>
                        <a:ext cx="1466850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2"/>
          <p:cNvGraphicFramePr>
            <a:graphicFrameLocks noChangeAspect="1"/>
          </p:cNvGraphicFramePr>
          <p:nvPr/>
        </p:nvGraphicFramePr>
        <p:xfrm>
          <a:off x="2819400" y="4648200"/>
          <a:ext cx="601663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CS ChemDraw Drawing" r:id="rId5" imgW="601508" imgH="1235683" progId="ChemDraw.Document.6.0">
                  <p:embed/>
                </p:oleObj>
              </mc:Choice>
              <mc:Fallback>
                <p:oleObj name="CS ChemDraw Drawing" r:id="rId5" imgW="601508" imgH="1235683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648200"/>
                        <a:ext cx="601663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eaLnBrk="1" hangingPunct="1"/>
            <a:r>
              <a:rPr lang="en-US" sz="2000" smtClean="0"/>
              <a:t>When two similar substituent attached</a:t>
            </a:r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When two dissimilar substituent attached</a:t>
            </a:r>
          </a:p>
          <a:p>
            <a:pPr eaLnBrk="1" hangingPunct="1"/>
            <a:endParaRPr lang="en-US" sz="2000" smtClean="0"/>
          </a:p>
        </p:txBody>
      </p:sp>
      <p:graphicFrame>
        <p:nvGraphicFramePr>
          <p:cNvPr id="5124" name="Object 3"/>
          <p:cNvGraphicFramePr>
            <a:graphicFrameLocks noChangeAspect="1"/>
          </p:cNvGraphicFramePr>
          <p:nvPr/>
        </p:nvGraphicFramePr>
        <p:xfrm>
          <a:off x="2743200" y="1524000"/>
          <a:ext cx="1154113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CS ChemDraw Drawing" r:id="rId3" imgW="1154733" imgH="1330257" progId="ChemDraw.Document.6.0">
                  <p:embed/>
                </p:oleObj>
              </mc:Choice>
              <mc:Fallback>
                <p:oleObj name="CS ChemDraw Drawing" r:id="rId3" imgW="1154733" imgH="1330257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524000"/>
                        <a:ext cx="1154113" cy="133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4"/>
          <p:cNvGraphicFramePr>
            <a:graphicFrameLocks noChangeAspect="1"/>
          </p:cNvGraphicFramePr>
          <p:nvPr/>
        </p:nvGraphicFramePr>
        <p:xfrm>
          <a:off x="2743200" y="3962400"/>
          <a:ext cx="1477963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CS ChemDraw Drawing" r:id="rId5" imgW="1477875" imgH="1206770" progId="ChemDraw.Document.6.0">
                  <p:embed/>
                </p:oleObj>
              </mc:Choice>
              <mc:Fallback>
                <p:oleObj name="CS ChemDraw Drawing" r:id="rId5" imgW="1477875" imgH="120677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62400"/>
                        <a:ext cx="1477963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en-US" sz="3200" smtClean="0"/>
              <a:t>Preparation of Aromatic Hydrocarbons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US" sz="2800" smtClean="0"/>
              <a:t>Friedel-Crafts Alkylation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z="2800" smtClean="0"/>
              <a:t>Wurtz-Fittig reaction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z="2800" smtClean="0"/>
              <a:t>Reduction of acylbenzenes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z="2800" smtClean="0"/>
              <a:t>Hydrogenation of alkenylbenzenes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en-US" sz="2800" dirty="0" err="1" smtClean="0"/>
              <a:t>Friedel</a:t>
            </a:r>
            <a:r>
              <a:rPr lang="en-US" sz="2800" dirty="0" smtClean="0"/>
              <a:t>-Crafts Alkylation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19200" y="2667000"/>
          <a:ext cx="6656388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CS ChemDraw Drawing" r:id="rId3" imgW="4865741" imgH="1225145" progId="ChemDraw.Document.6.0">
                  <p:embed/>
                </p:oleObj>
              </mc:Choice>
              <mc:Fallback>
                <p:oleObj name="CS ChemDraw Drawing" r:id="rId3" imgW="4865741" imgH="1225145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667000"/>
                        <a:ext cx="6656388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en-US" sz="2800" dirty="0" err="1" smtClean="0"/>
              <a:t>Wurtz-Fittig</a:t>
            </a:r>
            <a:r>
              <a:rPr lang="en-US" sz="2800" dirty="0" smtClean="0"/>
              <a:t> reaction</a:t>
            </a:r>
          </a:p>
          <a:p>
            <a:pPr eaLnBrk="1" hangingPunct="1">
              <a:defRPr/>
            </a:pPr>
            <a:endParaRPr lang="en-US" sz="2800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066800" y="2514600"/>
          <a:ext cx="7356475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CS ChemDraw Drawing" r:id="rId3" imgW="5137094" imgH="936828" progId="ChemDraw.Document.6.0">
                  <p:embed/>
                </p:oleObj>
              </mc:Choice>
              <mc:Fallback>
                <p:oleObj name="CS ChemDraw Drawing" r:id="rId3" imgW="5137094" imgH="936828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14600"/>
                        <a:ext cx="7356475" cy="1341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828800" y="762000"/>
          <a:ext cx="518795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CS ChemDraw Drawing" r:id="rId3" imgW="3856664" imgH="1246221" progId="ChemDraw.Document.6.0">
                  <p:embed/>
                </p:oleObj>
              </mc:Choice>
              <mc:Fallback>
                <p:oleObj name="CS ChemDraw Drawing" r:id="rId3" imgW="3856664" imgH="1246221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762000"/>
                        <a:ext cx="518795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828800" y="3048000"/>
          <a:ext cx="4953000" cy="291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CS ChemDraw Drawing" r:id="rId5" imgW="4154181" imgH="2448668" progId="ChemDraw.Document.6.0">
                  <p:embed/>
                </p:oleObj>
              </mc:Choice>
              <mc:Fallback>
                <p:oleObj name="CS ChemDraw Drawing" r:id="rId5" imgW="4154181" imgH="2448668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48000"/>
                        <a:ext cx="4953000" cy="291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en-US" sz="2800" dirty="0" smtClean="0"/>
              <a:t>Reduction of </a:t>
            </a:r>
            <a:r>
              <a:rPr lang="en-US" sz="2800" dirty="0" err="1" smtClean="0"/>
              <a:t>acylbenzenes</a:t>
            </a:r>
            <a:endParaRPr lang="en-US" sz="2800" dirty="0" smtClean="0"/>
          </a:p>
          <a:p>
            <a:pPr eaLnBrk="1" hangingPunct="1">
              <a:defRPr/>
            </a:pPr>
            <a:endParaRPr lang="en-US" sz="2800" dirty="0"/>
          </a:p>
        </p:txBody>
      </p:sp>
      <p:graphicFrame>
        <p:nvGraphicFramePr>
          <p:cNvPr id="10244" name="Object 3"/>
          <p:cNvGraphicFramePr>
            <a:graphicFrameLocks noChangeAspect="1"/>
          </p:cNvGraphicFramePr>
          <p:nvPr/>
        </p:nvGraphicFramePr>
        <p:xfrm>
          <a:off x="1143000" y="1447800"/>
          <a:ext cx="696436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CS ChemDraw Drawing" r:id="rId3" imgW="5079101" imgH="833336" progId="ChemDraw.Document.6.0">
                  <p:embed/>
                </p:oleObj>
              </mc:Choice>
              <mc:Fallback>
                <p:oleObj name="CS ChemDraw Drawing" r:id="rId3" imgW="5079101" imgH="833336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47800"/>
                        <a:ext cx="696436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2057400" y="3262313"/>
            <a:ext cx="5257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/>
              <a:t>Hydrogenation of alkenylbenzenes</a:t>
            </a:r>
          </a:p>
        </p:txBody>
      </p:sp>
      <p:graphicFrame>
        <p:nvGraphicFramePr>
          <p:cNvPr id="10246" name="Object 5"/>
          <p:cNvGraphicFramePr>
            <a:graphicFrameLocks noChangeAspect="1"/>
          </p:cNvGraphicFramePr>
          <p:nvPr/>
        </p:nvGraphicFramePr>
        <p:xfrm>
          <a:off x="747713" y="4495800"/>
          <a:ext cx="7388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CS ChemDraw Drawing" r:id="rId5" imgW="4772682" imgH="443149" progId="ChemDraw.Document.6.0">
                  <p:embed/>
                </p:oleObj>
              </mc:Choice>
              <mc:Fallback>
                <p:oleObj name="CS ChemDraw Drawing" r:id="rId5" imgW="4772682" imgH="443149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3" y="4495800"/>
                        <a:ext cx="73882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358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CS ChemDraw Drawing</vt:lpstr>
      <vt:lpstr>  B.Sc. I     Paper-II (Organic Chemistry) Lecture-1 Aromatic Hydrocarbons </vt:lpstr>
      <vt:lpstr>Introduction</vt:lpstr>
      <vt:lpstr>Nomenclature</vt:lpstr>
      <vt:lpstr>PowerPoint Presentation</vt:lpstr>
      <vt:lpstr>Preparation of Aromatic Hydrocarbons</vt:lpstr>
      <vt:lpstr>PowerPoint Presentation</vt:lpstr>
      <vt:lpstr>PowerPoint Presentation</vt:lpstr>
      <vt:lpstr>PowerPoint Presentation</vt:lpstr>
      <vt:lpstr>PowerPoint Presentation</vt:lpstr>
      <vt:lpstr>General Physical Properties</vt:lpstr>
      <vt:lpstr>General Chemical Properties</vt:lpstr>
      <vt:lpstr>PowerPoint Presentation</vt:lpstr>
      <vt:lpstr>PowerPoint Presentation</vt:lpstr>
      <vt:lpstr>PowerPoint Presentation</vt:lpstr>
      <vt:lpstr>Mechanism:  Free radical substitution reaction, similar to that of halogenation of alkanes</vt:lpstr>
      <vt:lpstr>PowerPoint Presentation</vt:lpstr>
      <vt:lpstr>3.  Addition of hydrogen:</vt:lpstr>
      <vt:lpstr>C.  Oxidation</vt:lpstr>
      <vt:lpstr>Structure of Benzene</vt:lpstr>
      <vt:lpstr>Hence benzene contains three double bonds but these double bonds are remarkably different from aliphatic double bonds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B.Sc. I     Paper-II (Organic Chemistry)  Lecture-1 Aromatic Hydrocarbons</dc:title>
  <dc:creator>HP PAVILION</dc:creator>
  <cp:lastModifiedBy>HPLKO</cp:lastModifiedBy>
  <cp:revision>36</cp:revision>
  <dcterms:created xsi:type="dcterms:W3CDTF">2014-12-23T15:46:17Z</dcterms:created>
  <dcterms:modified xsi:type="dcterms:W3CDTF">2019-12-22T08:58:54Z</dcterms:modified>
</cp:coreProperties>
</file>